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2"/>
    <p:restoredTop sz="94680"/>
  </p:normalViewPr>
  <p:slideViewPr>
    <p:cSldViewPr snapToGrid="0">
      <p:cViewPr varScale="1">
        <p:scale>
          <a:sx n="52" d="100"/>
          <a:sy n="52" d="100"/>
        </p:scale>
        <p:origin x="192" y="3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4/12/24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9A11-D6CB-F25C-ED79-91996179A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Sports fan?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10B3-0E7C-E64B-BAE7-D0002C65BC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It’s a results-based business.</a:t>
            </a:r>
          </a:p>
        </p:txBody>
      </p:sp>
      <p:pic>
        <p:nvPicPr>
          <p:cNvPr id="9" name="Graphic 8" descr="Ice hockey outline">
            <a:extLst>
              <a:ext uri="{FF2B5EF4-FFF2-40B4-BE49-F238E27FC236}">
                <a16:creationId xmlns:a16="http://schemas.microsoft.com/office/drawing/2014/main" id="{C92C1994-8248-CA5F-6543-1BCB2699D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9408" y="35536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76B8C-A911-2556-8C4B-5A372C58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Okay, so…</a:t>
            </a:r>
          </a:p>
        </p:txBody>
      </p:sp>
      <p:pic>
        <p:nvPicPr>
          <p:cNvPr id="5" name="Picture 4" descr="Stacks of gold coins">
            <a:extLst>
              <a:ext uri="{FF2B5EF4-FFF2-40B4-BE49-F238E27FC236}">
                <a16:creationId xmlns:a16="http://schemas.microsoft.com/office/drawing/2014/main" id="{F6B5CEEB-2F20-B11C-2719-66F06A7345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2870" b="3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AD5AC-FBC3-C699-BCA9-56A71A835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What is a player worth?</a:t>
            </a:r>
          </a:p>
          <a:p>
            <a:r>
              <a:rPr lang="en-US" dirty="0"/>
              <a:t>Can we determine value from performance?</a:t>
            </a:r>
          </a:p>
          <a:p>
            <a:r>
              <a:rPr lang="en-US" dirty="0"/>
              <a:t>Who is overperforming?</a:t>
            </a:r>
          </a:p>
          <a:p>
            <a:r>
              <a:rPr lang="en-US" dirty="0"/>
              <a:t>Who is underperforming?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098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CC1B-7DB8-9202-CCDA-16BD4482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 dirty="0"/>
              <a:t>Who is interested in these models?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AA500CF-3A96-F048-3DFE-FAC13F4FC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2800" dirty="0"/>
              <a:t>Management</a:t>
            </a:r>
          </a:p>
          <a:p>
            <a:r>
              <a:rPr lang="en-US" sz="2800" dirty="0"/>
              <a:t>Agents</a:t>
            </a:r>
          </a:p>
          <a:p>
            <a:r>
              <a:rPr lang="en-US" sz="2800" dirty="0"/>
              <a:t>Players</a:t>
            </a:r>
          </a:p>
          <a:p>
            <a:r>
              <a:rPr lang="en-US" sz="2800" dirty="0"/>
              <a:t>Media</a:t>
            </a:r>
          </a:p>
          <a:p>
            <a:r>
              <a:rPr lang="en-US" sz="2800" dirty="0"/>
              <a:t>Fans</a:t>
            </a:r>
          </a:p>
        </p:txBody>
      </p:sp>
      <p:pic>
        <p:nvPicPr>
          <p:cNvPr id="7" name="Content Placeholder 6" descr="Businessmen shaking hands">
            <a:extLst>
              <a:ext uri="{FF2B5EF4-FFF2-40B4-BE49-F238E27FC236}">
                <a16:creationId xmlns:a16="http://schemas.microsoft.com/office/drawing/2014/main" id="{9A859E1C-CDF7-0D06-FFD9-5EBCD6DBB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3" r="17663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847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Young girl looking out a window">
            <a:extLst>
              <a:ext uri="{FF2B5EF4-FFF2-40B4-BE49-F238E27FC236}">
                <a16:creationId xmlns:a16="http://schemas.microsoft.com/office/drawing/2014/main" id="{D0DCCEFD-BBD9-2950-EF8C-C647317B5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4DA3F-8F7D-1879-6D68-BA318E63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838598" cy="17671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Peeling back the curtain…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477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6B54-B3D5-DBD6-5AB2-645E4D25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47130"/>
            <a:ext cx="10058400" cy="1609344"/>
          </a:xfrm>
        </p:spPr>
        <p:txBody>
          <a:bodyPr/>
          <a:lstStyle/>
          <a:p>
            <a:r>
              <a:rPr lang="en-US" dirty="0"/>
              <a:t>What we did: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A732-67AE-F1C8-6AC4-C7AFEB124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57028"/>
            <a:ext cx="9978579" cy="1845575"/>
          </a:xfrm>
        </p:spPr>
        <p:txBody>
          <a:bodyPr>
            <a:normAutofit/>
          </a:bodyPr>
          <a:lstStyle/>
          <a:p>
            <a:r>
              <a:rPr lang="en-US" b="1" dirty="0"/>
              <a:t>X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dirty="0"/>
              <a:t>Performance metrics from </a:t>
            </a:r>
            <a:r>
              <a:rPr lang="en-US" dirty="0" err="1"/>
              <a:t>NaturalStatTrick.com</a:t>
            </a:r>
            <a:endParaRPr lang="en-US" dirty="0"/>
          </a:p>
          <a:p>
            <a:r>
              <a:rPr lang="en-US" b="1" dirty="0"/>
              <a:t>y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dirty="0"/>
              <a:t>Salary data from </a:t>
            </a:r>
            <a:r>
              <a:rPr lang="en-US" dirty="0" err="1"/>
              <a:t>CapFriendly.com</a:t>
            </a:r>
            <a:r>
              <a:rPr lang="en-US" dirty="0"/>
              <a:t> </a:t>
            </a:r>
          </a:p>
          <a:p>
            <a:r>
              <a:rPr lang="en-US" dirty="0"/>
              <a:t>Leveraged machine learning!</a:t>
            </a:r>
          </a:p>
          <a:p>
            <a:r>
              <a:rPr lang="en-US" b="1" dirty="0"/>
              <a:t>y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dirty="0" err="1"/>
              <a:t>Xw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7A4019-34EA-C85D-5542-C1F3C18C3AA9}"/>
              </a:ext>
            </a:extLst>
          </p:cNvPr>
          <p:cNvSpPr txBox="1">
            <a:spLocks/>
          </p:cNvSpPr>
          <p:nvPr/>
        </p:nvSpPr>
        <p:spPr>
          <a:xfrm>
            <a:off x="1069848" y="342836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 models: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3EC9B9-EC19-CAAC-FC3D-6E4AB692CC74}"/>
              </a:ext>
            </a:extLst>
          </p:cNvPr>
          <p:cNvSpPr txBox="1">
            <a:spLocks/>
          </p:cNvSpPr>
          <p:nvPr/>
        </p:nvSpPr>
        <p:spPr>
          <a:xfrm>
            <a:off x="1069848" y="4890894"/>
            <a:ext cx="9978579" cy="184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Centers</a:t>
            </a:r>
          </a:p>
          <a:p>
            <a:r>
              <a:rPr lang="en-US" dirty="0"/>
              <a:t>Wingers</a:t>
            </a:r>
          </a:p>
          <a:p>
            <a:r>
              <a:rPr lang="en-US" dirty="0" err="1"/>
              <a:t>Defence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A hockey goalie lying on the ice&#10;&#10;Description automatically generated">
            <a:extLst>
              <a:ext uri="{FF2B5EF4-FFF2-40B4-BE49-F238E27FC236}">
                <a16:creationId xmlns:a16="http://schemas.microsoft.com/office/drawing/2014/main" id="{EC041DD6-E39B-3246-5272-9511B9A6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82" y="3244765"/>
            <a:ext cx="3175000" cy="222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4E35E-AA64-0EFC-95F0-494AB2AC4112}"/>
              </a:ext>
            </a:extLst>
          </p:cNvPr>
          <p:cNvSpPr txBox="1"/>
          <p:nvPr/>
        </p:nvSpPr>
        <p:spPr>
          <a:xfrm>
            <a:off x="6902688" y="5029343"/>
            <a:ext cx="36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Sorry Goalies!</a:t>
            </a:r>
          </a:p>
        </p:txBody>
      </p:sp>
    </p:spTree>
    <p:extLst>
      <p:ext uri="{BB962C8B-B14F-4D97-AF65-F5344CB8AC3E}">
        <p14:creationId xmlns:p14="http://schemas.microsoft.com/office/powerpoint/2010/main" val="1345292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83D15-2FB6-C6CA-9426-52911567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Because you’ll ask…</a:t>
            </a:r>
            <a:endParaRPr lang="en-US" dirty="0"/>
          </a:p>
        </p:txBody>
      </p:sp>
      <p:pic>
        <p:nvPicPr>
          <p:cNvPr id="5" name="Picture 4" descr="A robot standing in front of a blackboard with math formulas&#10;&#10;Description automatically generated">
            <a:extLst>
              <a:ext uri="{FF2B5EF4-FFF2-40B4-BE49-F238E27FC236}">
                <a16:creationId xmlns:a16="http://schemas.microsoft.com/office/drawing/2014/main" id="{69AD53D8-67A0-4603-6237-F13A07FC24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4FC47-A1C8-4F83-BA2D-9A5B9EBF3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sz="1500" dirty="0"/>
              <a:t>Normalized our target labels with respect to the salary cap</a:t>
            </a:r>
          </a:p>
          <a:p>
            <a:pPr lvl="1"/>
            <a:r>
              <a:rPr lang="en-US" sz="1500" b="1" dirty="0"/>
              <a:t>y</a:t>
            </a:r>
            <a:r>
              <a:rPr lang="en-US" sz="1500" dirty="0"/>
              <a:t> = Cap Hit / Salary Cap</a:t>
            </a:r>
          </a:p>
          <a:p>
            <a:r>
              <a:rPr lang="en-US" sz="1500" dirty="0"/>
              <a:t>Leveraged both standard and advanced performance metrics in a per game format</a:t>
            </a:r>
          </a:p>
          <a:p>
            <a:pPr lvl="1"/>
            <a:r>
              <a:rPr lang="en-US" sz="1500" dirty="0"/>
              <a:t>Goals/GP</a:t>
            </a:r>
          </a:p>
          <a:p>
            <a:pPr lvl="1"/>
            <a:r>
              <a:rPr lang="en-US" sz="1500" dirty="0"/>
              <a:t>Assists/GP</a:t>
            </a:r>
          </a:p>
          <a:p>
            <a:pPr lvl="1"/>
            <a:r>
              <a:rPr lang="en-US" sz="1500" dirty="0"/>
              <a:t>XGF/GP</a:t>
            </a:r>
          </a:p>
          <a:p>
            <a:pPr lvl="1"/>
            <a:r>
              <a:rPr lang="en-US" sz="1500" dirty="0"/>
              <a:t>…</a:t>
            </a:r>
          </a:p>
          <a:p>
            <a:r>
              <a:rPr lang="en-US" sz="1500" dirty="0"/>
              <a:t>Trained using XGB Regression</a:t>
            </a:r>
          </a:p>
          <a:p>
            <a:pPr lvl="1"/>
            <a:r>
              <a:rPr lang="en-US" sz="1500" dirty="0"/>
              <a:t>Recursive feature elimination</a:t>
            </a:r>
          </a:p>
          <a:p>
            <a:pPr lvl="1"/>
            <a:r>
              <a:rPr lang="en-US" sz="1500" dirty="0"/>
              <a:t>Cross validation</a:t>
            </a:r>
          </a:p>
          <a:p>
            <a:pPr lvl="1"/>
            <a:r>
              <a:rPr lang="en-US" sz="1500" dirty="0"/>
              <a:t>Grid search for parameter tuning</a:t>
            </a:r>
          </a:p>
          <a:p>
            <a:pPr lvl="1"/>
            <a:endParaRPr lang="en-US" sz="15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494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B760-3ABB-BCE4-C87C-C152DFAD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D549F-DCD5-5BE2-D457-C9D324887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Web-based interactive interface</a:t>
            </a:r>
          </a:p>
          <a:p>
            <a:pPr lvl="1"/>
            <a:r>
              <a:rPr lang="en-US" dirty="0"/>
              <a:t>Search by team / player</a:t>
            </a:r>
          </a:p>
          <a:p>
            <a:pPr lvl="1"/>
            <a:r>
              <a:rPr lang="en-US" dirty="0"/>
              <a:t>2007-08 </a:t>
            </a:r>
            <a:r>
              <a:rPr lang="en-US" dirty="0">
                <a:sym typeface="Wingdings" pitchFamily="2" charset="2"/>
              </a:rPr>
              <a:t> 2023-24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Compare model prediction to actual value + a whole lot more!</a:t>
            </a:r>
          </a:p>
        </p:txBody>
      </p:sp>
    </p:spTree>
    <p:extLst>
      <p:ext uri="{BB962C8B-B14F-4D97-AF65-F5344CB8AC3E}">
        <p14:creationId xmlns:p14="http://schemas.microsoft.com/office/powerpoint/2010/main" val="1017771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95</TotalTime>
  <Words>168</Words>
  <Application>Microsoft Macintosh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Rockwell</vt:lpstr>
      <vt:lpstr>Rockwell Condensed</vt:lpstr>
      <vt:lpstr>Rockwell Extra Bold</vt:lpstr>
      <vt:lpstr>Wingdings</vt:lpstr>
      <vt:lpstr>Wood Type</vt:lpstr>
      <vt:lpstr>Sports fan?</vt:lpstr>
      <vt:lpstr>Okay, so…</vt:lpstr>
      <vt:lpstr>Who is interested in these models?</vt:lpstr>
      <vt:lpstr>Peeling back the curtain…</vt:lpstr>
      <vt:lpstr>What we did:</vt:lpstr>
      <vt:lpstr>Because you’ll ask…</vt:lpstr>
      <vt:lpstr>The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fan?</dc:title>
  <dc:creator>Michael Kuby</dc:creator>
  <cp:lastModifiedBy>Michael Kuby</cp:lastModifiedBy>
  <cp:revision>2</cp:revision>
  <dcterms:created xsi:type="dcterms:W3CDTF">2024-04-13T00:47:56Z</dcterms:created>
  <dcterms:modified xsi:type="dcterms:W3CDTF">2024-04-13T02:23:41Z</dcterms:modified>
</cp:coreProperties>
</file>